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179409384404637E-2"/>
          <c:y val="4.1987357507471769E-2"/>
          <c:w val="0.93882059061559531"/>
          <c:h val="0.820513138406199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Sheet1!$E$5</c:f>
              <c:strCache>
                <c:ptCount val="1"/>
                <c:pt idx="0">
                  <c:v>人数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Sheet1!$B$6:$B$11</c:f>
              <c:strCache>
                <c:ptCount val="6"/>
                <c:pt idx="0">
                  <c:v>U0601</c:v>
                </c:pt>
                <c:pt idx="1">
                  <c:v>U0602</c:v>
                </c:pt>
                <c:pt idx="2">
                  <c:v>U0603</c:v>
                </c:pt>
                <c:pt idx="3">
                  <c:v>U0604</c:v>
                </c:pt>
                <c:pt idx="4">
                  <c:v>U0605</c:v>
                </c:pt>
                <c:pt idx="5">
                  <c:v>U0606</c:v>
                </c:pt>
              </c:strCache>
            </c:strRef>
          </c:cat>
          <c:val>
            <c:numRef>
              <c:f>Sheet1!$E$6:$E$11</c:f>
              <c:numCache>
                <c:formatCode>General</c:formatCode>
                <c:ptCount val="6"/>
                <c:pt idx="0">
                  <c:v>38</c:v>
                </c:pt>
                <c:pt idx="1">
                  <c:v>120</c:v>
                </c:pt>
                <c:pt idx="2">
                  <c:v>94</c:v>
                </c:pt>
                <c:pt idx="3">
                  <c:v>130</c:v>
                </c:pt>
                <c:pt idx="4">
                  <c:v>70</c:v>
                </c:pt>
                <c:pt idx="5">
                  <c:v>144</c:v>
                </c:pt>
              </c:numCache>
            </c:numRef>
          </c:val>
        </c:ser>
        <c:ser>
          <c:idx val="1"/>
          <c:order val="1"/>
          <c:tx>
            <c:strRef>
              <c:f>Sheet1!$F$5</c:f>
              <c:strCache>
                <c:ptCount val="1"/>
                <c:pt idx="0">
                  <c:v>トップ３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Sheet1!$B$6:$B$11</c:f>
              <c:strCache>
                <c:ptCount val="6"/>
                <c:pt idx="0">
                  <c:v>U0601</c:v>
                </c:pt>
                <c:pt idx="1">
                  <c:v>U0602</c:v>
                </c:pt>
                <c:pt idx="2">
                  <c:v>U0603</c:v>
                </c:pt>
                <c:pt idx="3">
                  <c:v>U0604</c:v>
                </c:pt>
                <c:pt idx="4">
                  <c:v>U0605</c:v>
                </c:pt>
                <c:pt idx="5">
                  <c:v>U0606</c:v>
                </c:pt>
              </c:strCache>
            </c:strRef>
          </c:cat>
          <c:val>
            <c:numRef>
              <c:f>Sheet1!$F$6:$F$11</c:f>
              <c:numCache>
                <c:formatCode>General</c:formatCode>
                <c:ptCount val="6"/>
                <c:pt idx="0">
                  <c:v>38</c:v>
                </c:pt>
                <c:pt idx="1">
                  <c:v>120</c:v>
                </c:pt>
                <c:pt idx="2">
                  <c:v>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95910784"/>
        <c:axId val="195916272"/>
      </c:barChart>
      <c:catAx>
        <c:axId val="19591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5916272"/>
        <c:crosses val="autoZero"/>
        <c:auto val="1"/>
        <c:lblAlgn val="ctr"/>
        <c:lblOffset val="100"/>
        <c:noMultiLvlLbl val="0"/>
      </c:catAx>
      <c:valAx>
        <c:axId val="1959162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5910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2400"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4.0106914370078739E-2"/>
          <c:y val="0.10667586696137629"/>
          <c:w val="0.94583058562992128"/>
          <c:h val="0.761791414752004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２０１５年</c:v>
                </c:pt>
                <c:pt idx="1">
                  <c:v>２０１６年</c:v>
                </c:pt>
                <c:pt idx="2">
                  <c:v>２０１７年</c:v>
                </c:pt>
                <c:pt idx="3">
                  <c:v>２０１８年</c:v>
                </c:pt>
                <c:pt idx="4">
                  <c:v>２０１９年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</c:v>
                </c:pt>
                <c:pt idx="1">
                  <c:v>57</c:v>
                </c:pt>
                <c:pt idx="2">
                  <c:v>67</c:v>
                </c:pt>
                <c:pt idx="3">
                  <c:v>65</c:v>
                </c:pt>
                <c:pt idx="4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2268864"/>
        <c:axId val="502270040"/>
      </c:barChart>
      <c:catAx>
        <c:axId val="50226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2270040"/>
        <c:crosses val="autoZero"/>
        <c:auto val="1"/>
        <c:lblAlgn val="ctr"/>
        <c:lblOffset val="100"/>
        <c:noMultiLvlLbl val="0"/>
      </c:catAx>
      <c:valAx>
        <c:axId val="502270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0226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4.0106914370078739E-2"/>
          <c:y val="0.10667586696137629"/>
          <c:w val="0.94583058562992128"/>
          <c:h val="0.7617914147520045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3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Sheet1!$A$2:$A$6</c:f>
              <c:strCache>
                <c:ptCount val="5"/>
                <c:pt idx="0">
                  <c:v>２０１５年</c:v>
                </c:pt>
                <c:pt idx="1">
                  <c:v>２０１６年</c:v>
                </c:pt>
                <c:pt idx="2">
                  <c:v>２０１７年</c:v>
                </c:pt>
                <c:pt idx="3">
                  <c:v>２０１８年</c:v>
                </c:pt>
                <c:pt idx="4">
                  <c:v>２０１９年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</c:v>
                </c:pt>
                <c:pt idx="1">
                  <c:v>57</c:v>
                </c:pt>
                <c:pt idx="2">
                  <c:v>67</c:v>
                </c:pt>
                <c:pt idx="3">
                  <c:v>65</c:v>
                </c:pt>
                <c:pt idx="4">
                  <c:v>81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2295776"/>
        <c:axId val="492294992"/>
      </c:lineChart>
      <c:catAx>
        <c:axId val="492295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2294992"/>
        <c:crosses val="autoZero"/>
        <c:auto val="1"/>
        <c:lblAlgn val="ctr"/>
        <c:lblOffset val="100"/>
        <c:noMultiLvlLbl val="0"/>
      </c:catAx>
      <c:valAx>
        <c:axId val="492294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92295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83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226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5173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7474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21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190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29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34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16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300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28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F79DD-664D-4B99-BC15-CCB4FD9B9B47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8FB5C-2DD4-4318-8AD0-1684628CB4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84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991607"/>
              </p:ext>
            </p:extLst>
          </p:nvPr>
        </p:nvGraphicFramePr>
        <p:xfrm>
          <a:off x="780288" y="829056"/>
          <a:ext cx="10351008" cy="5218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98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グラフ 8"/>
          <p:cNvGraphicFramePr/>
          <p:nvPr/>
        </p:nvGraphicFramePr>
        <p:xfrm>
          <a:off x="1544320" y="81720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107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Chart bld="categoryEl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グラフ 8"/>
          <p:cNvGraphicFramePr/>
          <p:nvPr/>
        </p:nvGraphicFramePr>
        <p:xfrm>
          <a:off x="1544320" y="817202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428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Chart bld="category"/>
        </p:bldSub>
      </p:bldGraphic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</Words>
  <Application>Microsoft Office PowerPoint</Application>
  <PresentationFormat>ワイド画面</PresentationFormat>
  <Paragraphs>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藤田</dc:creator>
  <cp:lastModifiedBy>藤田</cp:lastModifiedBy>
  <cp:revision>3</cp:revision>
  <dcterms:created xsi:type="dcterms:W3CDTF">2022-03-28T06:53:11Z</dcterms:created>
  <dcterms:modified xsi:type="dcterms:W3CDTF">2022-03-28T07:23:48Z</dcterms:modified>
</cp:coreProperties>
</file>