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1" r:id="rId2"/>
    <p:sldId id="283" r:id="rId3"/>
    <p:sldId id="282" r:id="rId4"/>
    <p:sldId id="284" r:id="rId5"/>
    <p:sldId id="257" r:id="rId6"/>
    <p:sldId id="285" r:id="rId7"/>
    <p:sldId id="256" r:id="rId8"/>
    <p:sldId id="286" r:id="rId9"/>
    <p:sldId id="258" r:id="rId10"/>
    <p:sldId id="278" r:id="rId11"/>
    <p:sldId id="280" r:id="rId12"/>
    <p:sldId id="277" r:id="rId13"/>
    <p:sldId id="279" r:id="rId14"/>
    <p:sldId id="287" r:id="rId15"/>
    <p:sldId id="288" r:id="rId16"/>
    <p:sldId id="276" r:id="rId17"/>
    <p:sldId id="274" r:id="rId18"/>
    <p:sldId id="275" r:id="rId19"/>
    <p:sldId id="289" r:id="rId20"/>
    <p:sldId id="290" r:id="rId21"/>
    <p:sldId id="268" r:id="rId22"/>
    <p:sldId id="270" r:id="rId23"/>
    <p:sldId id="271" r:id="rId24"/>
    <p:sldId id="272" r:id="rId25"/>
    <p:sldId id="273" r:id="rId26"/>
    <p:sldId id="291" r:id="rId27"/>
    <p:sldId id="261" r:id="rId28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99" d="100"/>
          <a:sy n="99" d="100"/>
        </p:scale>
        <p:origin x="17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58215-23BA-402D-A662-B9244DB391C9}" type="datetimeFigureOut">
              <a:rPr kumimoji="1" lang="ja-JP" altLang="en-US" smtClean="0"/>
              <a:t>2025/12/15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7E5BD-1C69-4E6C-9A32-0E0F860F0A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2163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58215-23BA-402D-A662-B9244DB391C9}" type="datetimeFigureOut">
              <a:rPr kumimoji="1" lang="ja-JP" altLang="en-US" smtClean="0"/>
              <a:t>2025/12/15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7E5BD-1C69-4E6C-9A32-0E0F860F0A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8444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58215-23BA-402D-A662-B9244DB391C9}" type="datetimeFigureOut">
              <a:rPr kumimoji="1" lang="ja-JP" altLang="en-US" smtClean="0"/>
              <a:t>2025/12/15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7E5BD-1C69-4E6C-9A32-0E0F860F0A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9257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58215-23BA-402D-A662-B9244DB391C9}" type="datetimeFigureOut">
              <a:rPr kumimoji="1" lang="ja-JP" altLang="en-US" smtClean="0"/>
              <a:t>2025/12/15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7E5BD-1C69-4E6C-9A32-0E0F860F0A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6675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58215-23BA-402D-A662-B9244DB391C9}" type="datetimeFigureOut">
              <a:rPr kumimoji="1" lang="ja-JP" altLang="en-US" smtClean="0"/>
              <a:t>2025/12/15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7E5BD-1C69-4E6C-9A32-0E0F860F0A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0580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58215-23BA-402D-A662-B9244DB391C9}" type="datetimeFigureOut">
              <a:rPr kumimoji="1" lang="ja-JP" altLang="en-US" smtClean="0"/>
              <a:t>2025/12/15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7E5BD-1C69-4E6C-9A32-0E0F860F0A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4485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58215-23BA-402D-A662-B9244DB391C9}" type="datetimeFigureOut">
              <a:rPr kumimoji="1" lang="ja-JP" altLang="en-US" smtClean="0"/>
              <a:t>2025/12/15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7E5BD-1C69-4E6C-9A32-0E0F860F0A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4184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58215-23BA-402D-A662-B9244DB391C9}" type="datetimeFigureOut">
              <a:rPr kumimoji="1" lang="ja-JP" altLang="en-US" smtClean="0"/>
              <a:t>2025/12/15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7E5BD-1C69-4E6C-9A32-0E0F860F0A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683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58215-23BA-402D-A662-B9244DB391C9}" type="datetimeFigureOut">
              <a:rPr kumimoji="1" lang="ja-JP" altLang="en-US" smtClean="0"/>
              <a:t>2025/12/15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7E5BD-1C69-4E6C-9A32-0E0F860F0A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5579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58215-23BA-402D-A662-B9244DB391C9}" type="datetimeFigureOut">
              <a:rPr kumimoji="1" lang="ja-JP" altLang="en-US" smtClean="0"/>
              <a:t>2025/12/15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7E5BD-1C69-4E6C-9A32-0E0F860F0A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0498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58215-23BA-402D-A662-B9244DB391C9}" type="datetimeFigureOut">
              <a:rPr kumimoji="1" lang="ja-JP" altLang="en-US" smtClean="0"/>
              <a:t>2025/12/15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7E5BD-1C69-4E6C-9A32-0E0F860F0A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2540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58215-23BA-402D-A662-B9244DB391C9}" type="datetimeFigureOut">
              <a:rPr kumimoji="1" lang="ja-JP" altLang="en-US" smtClean="0"/>
              <a:t>2025/12/15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7E5BD-1C69-4E6C-9A32-0E0F860F0A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2421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ja/vectors/%E6%A4%85%E5%AD%90-%E9%9D%92-%E3%82%A2%E3%83%B3%E3%83%86%E3%82%A3%E3%83%BC%E3%82%AF-%E5%AE%B6%E5%85%B7-160606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nio.com/ja/%E6%A4%8D%E7%89%A9/%E6%9E%9C%E7%89%A9/%E3%82%A2%E3%83%83%E3%83%97%E3%83%AB/%E6%9E%9C%E6%A8%B9%E5%9C%92%E3%80%81%E6%A0%84%E9%A4%8A%E3%80%81%E8%91%89%E3%80%81%E6%9E%9C%E7%89%A9%E3%80%81%E8%87%AA%E7%84%B6%E3%80%81%E3%81%8A%E3%81%84%E3%81%97%E3%81%84%E9%A3%9F%E3%81%B9%E7%89%A9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ymorimo/5426889668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ja/photo/1594715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nio.com/ja/%E6%A4%8D%E7%89%A9/%E6%9E%9C%E7%89%A9/%E3%82%A2%E3%83%83%E3%83%97%E3%83%AB/%E6%9E%9C%E6%A8%B9%E5%9C%92%E3%80%81%E6%A0%84%E9%A4%8A%E3%80%81%E8%91%89%E3%80%81%E6%9E%9C%E7%89%A9%E3%80%81%E8%87%AA%E7%84%B6%E3%80%81%E3%81%8A%E3%81%84%E3%81%97%E3%81%84%E9%A3%9F%E3%81%B9%E7%89%A9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nio.com/ja/%E6%A4%8D%E7%89%A9/%E6%9E%9C%E7%89%A9/%E3%82%A2%E3%83%83%E3%83%97%E3%83%AB/%E6%9E%9C%E6%A8%B9%E5%9C%92%E3%80%81%E6%A0%84%E9%A4%8A%E3%80%81%E8%91%89%E3%80%81%E6%9E%9C%E7%89%A9%E3%80%81%E8%87%AA%E7%84%B6%E3%80%81%E3%81%8A%E3%81%84%E3%81%97%E3%81%84%E9%A3%9F%E3%81%B9%E7%89%A9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nio.com/ja/%E6%A4%8D%E7%89%A9/%E6%9E%9C%E7%89%A9/%E3%82%A2%E3%83%83%E3%83%97%E3%83%AB/%E6%9E%9C%E6%A8%B9%E5%9C%92%E3%80%81%E6%A0%84%E9%A4%8A%E3%80%81%E8%91%89%E3%80%81%E6%9E%9C%E7%89%A9%E3%80%81%E8%87%AA%E7%84%B6%E3%80%81%E3%81%8A%E3%81%84%E3%81%97%E3%81%84%E9%A3%9F%E3%81%B9%E7%89%A9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6B9A6864-5027-E58F-FBA8-FF03A5B25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880"/>
            <a:ext cx="9906000" cy="704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66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20282-EBC7-B2D5-D9A5-D52C7D00B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2136D5B-94D1-DF4A-20AE-1235010BDCF2}"/>
              </a:ext>
            </a:extLst>
          </p:cNvPr>
          <p:cNvSpPr txBox="1"/>
          <p:nvPr/>
        </p:nvSpPr>
        <p:spPr>
          <a:xfrm>
            <a:off x="477591" y="688083"/>
            <a:ext cx="4209428" cy="14083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146250" tIns="175500" rIns="146250" bIns="0" rtlCol="0">
            <a:spAutoFit/>
          </a:bodyPr>
          <a:lstStyle/>
          <a:p>
            <a:r>
              <a:rPr lang="ja-JP" altLang="en-US" sz="8000" b="1" dirty="0">
                <a:solidFill>
                  <a:sysClr val="windowText" lastClr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図形</a:t>
            </a:r>
            <a:r>
              <a:rPr lang="ja-JP" altLang="en-US" sz="4875" b="1" dirty="0">
                <a:solidFill>
                  <a:sysClr val="windowText" lastClr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を整列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C8BF4F9-D5D2-EA0F-857A-5AFAA47CE04D}"/>
              </a:ext>
            </a:extLst>
          </p:cNvPr>
          <p:cNvSpPr txBox="1"/>
          <p:nvPr/>
        </p:nvSpPr>
        <p:spPr>
          <a:xfrm>
            <a:off x="75310" y="3125393"/>
            <a:ext cx="729879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altLang="ja-JP" sz="8125" dirty="0">
                <a:latin typeface="HGP明朝E" panose="02020900000000000000" pitchFamily="18" charset="-128"/>
                <a:ea typeface="HGP明朝E" panose="02020900000000000000" pitchFamily="18" charset="-128"/>
              </a:rPr>
              <a:t>Alt</a:t>
            </a:r>
            <a:r>
              <a:rPr lang="ja-JP" altLang="en-US" sz="8125" dirty="0">
                <a:latin typeface="HGP明朝E" panose="02020900000000000000" pitchFamily="18" charset="-128"/>
                <a:ea typeface="HGP明朝E" panose="02020900000000000000" pitchFamily="18" charset="-128"/>
              </a:rPr>
              <a:t>→</a:t>
            </a:r>
            <a:r>
              <a:rPr lang="en-US" altLang="ja-JP" sz="8125" dirty="0">
                <a:latin typeface="HGP明朝E" panose="02020900000000000000" pitchFamily="18" charset="-128"/>
                <a:ea typeface="HGP明朝E" panose="02020900000000000000" pitchFamily="18" charset="-128"/>
              </a:rPr>
              <a:t>J</a:t>
            </a:r>
            <a:r>
              <a:rPr lang="en-US" altLang="ja-JP" sz="10000" dirty="0">
                <a:solidFill>
                  <a:srgbClr val="FF0000"/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D</a:t>
            </a:r>
            <a:r>
              <a:rPr lang="ja-JP" altLang="en-US" sz="8125" dirty="0">
                <a:latin typeface="HGP明朝E" panose="02020900000000000000" pitchFamily="18" charset="-128"/>
                <a:ea typeface="HGP明朝E" panose="02020900000000000000" pitchFamily="18" charset="-128"/>
              </a:rPr>
              <a:t>→</a:t>
            </a:r>
            <a:r>
              <a:rPr lang="en-US" altLang="ja-JP" sz="8125" dirty="0">
                <a:latin typeface="HGP明朝E" panose="02020900000000000000" pitchFamily="18" charset="-128"/>
                <a:ea typeface="HGP明朝E" panose="02020900000000000000" pitchFamily="18" charset="-128"/>
              </a:rPr>
              <a:t>AA</a:t>
            </a:r>
            <a:r>
              <a:rPr lang="ja-JP" altLang="en-US" sz="8125" dirty="0">
                <a:latin typeface="HGP明朝E" panose="02020900000000000000" pitchFamily="18" charset="-128"/>
                <a:ea typeface="HGP明朝E" panose="02020900000000000000" pitchFamily="18" charset="-128"/>
              </a:rPr>
              <a:t>→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8236B854-178C-97E4-DFB1-616A38E77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671" y="3017429"/>
            <a:ext cx="2407184" cy="313475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098" name="Picture 2" descr="前へならえのイラスト | かわいいフリー素材集 いらすとや">
            <a:extLst>
              <a:ext uri="{FF2B5EF4-FFF2-40B4-BE49-F238E27FC236}">
                <a16:creationId xmlns:a16="http://schemas.microsoft.com/office/drawing/2014/main" id="{46AB2418-DA2A-E1CB-D103-A61A843DA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539" y="345939"/>
            <a:ext cx="3026870" cy="175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1A11823-9140-9360-7FFA-EEAFAF10919F}"/>
              </a:ext>
            </a:extLst>
          </p:cNvPr>
          <p:cNvSpPr txBox="1"/>
          <p:nvPr/>
        </p:nvSpPr>
        <p:spPr>
          <a:xfrm>
            <a:off x="7619257" y="3036331"/>
            <a:ext cx="1984361" cy="3424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1625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左揃え　  </a:t>
            </a:r>
            <a:r>
              <a:rPr lang="en-US" altLang="ja-JP" sz="1625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L</a:t>
            </a:r>
            <a:endParaRPr lang="ja-JP" altLang="en-US" sz="1625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E16B464-516A-CE79-8EC6-AC7FD9604837}"/>
              </a:ext>
            </a:extLst>
          </p:cNvPr>
          <p:cNvSpPr txBox="1"/>
          <p:nvPr/>
        </p:nvSpPr>
        <p:spPr>
          <a:xfrm>
            <a:off x="7599815" y="3364511"/>
            <a:ext cx="1933482" cy="34240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ja-JP" altLang="en-US" sz="1625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左右中央揃え  </a:t>
            </a:r>
            <a:r>
              <a:rPr lang="en-US" altLang="ja-JP" sz="1625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C</a:t>
            </a:r>
            <a:endParaRPr lang="ja-JP" altLang="en-US" sz="1625" dirty="0">
              <a:solidFill>
                <a:schemeClr val="bg1"/>
              </a:solidFill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4BDE8DF-282A-4B49-B337-806E3879A32E}"/>
              </a:ext>
            </a:extLst>
          </p:cNvPr>
          <p:cNvSpPr txBox="1"/>
          <p:nvPr/>
        </p:nvSpPr>
        <p:spPr>
          <a:xfrm>
            <a:off x="7638917" y="3678583"/>
            <a:ext cx="1933482" cy="3424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1625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右揃え    </a:t>
            </a:r>
            <a:r>
              <a:rPr lang="en-US" altLang="ja-JP" sz="1625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R</a:t>
            </a:r>
            <a:endParaRPr lang="ja-JP" altLang="en-US" sz="1625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BFD0104-02E5-98C7-3937-1AC8862B352A}"/>
              </a:ext>
            </a:extLst>
          </p:cNvPr>
          <p:cNvSpPr txBox="1"/>
          <p:nvPr/>
        </p:nvSpPr>
        <p:spPr>
          <a:xfrm>
            <a:off x="7650516" y="3982795"/>
            <a:ext cx="1374094" cy="34240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1625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上揃え　  </a:t>
            </a:r>
            <a:r>
              <a:rPr lang="en-US" altLang="ja-JP" sz="1625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T</a:t>
            </a:r>
            <a:endParaRPr lang="ja-JP" altLang="en-US" sz="1625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80DA519-E385-B8E2-7A50-AC7A2ACAF363}"/>
              </a:ext>
            </a:extLst>
          </p:cNvPr>
          <p:cNvSpPr txBox="1"/>
          <p:nvPr/>
        </p:nvSpPr>
        <p:spPr>
          <a:xfrm>
            <a:off x="7634675" y="4296868"/>
            <a:ext cx="1863177" cy="34240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ja-JP" altLang="en-US" sz="1625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上下中央揃え　</a:t>
            </a:r>
            <a:r>
              <a:rPr lang="en-US" altLang="ja-JP" sz="1625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M</a:t>
            </a:r>
            <a:endParaRPr lang="ja-JP" altLang="en-US" sz="1625" dirty="0">
              <a:solidFill>
                <a:schemeClr val="bg1"/>
              </a:solidFill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D2E75FC-C45C-0776-425B-0A2DEF37042E}"/>
              </a:ext>
            </a:extLst>
          </p:cNvPr>
          <p:cNvSpPr txBox="1"/>
          <p:nvPr/>
        </p:nvSpPr>
        <p:spPr>
          <a:xfrm>
            <a:off x="7634674" y="4601080"/>
            <a:ext cx="1933482" cy="3424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1625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下揃え    </a:t>
            </a:r>
            <a:r>
              <a:rPr lang="en-US" altLang="ja-JP" sz="1625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B</a:t>
            </a:r>
            <a:endParaRPr lang="ja-JP" altLang="en-US" sz="1625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46DC2AD-F318-6D03-0128-6A6F7419D664}"/>
              </a:ext>
            </a:extLst>
          </p:cNvPr>
          <p:cNvSpPr txBox="1"/>
          <p:nvPr/>
        </p:nvSpPr>
        <p:spPr>
          <a:xfrm>
            <a:off x="7650517" y="4926170"/>
            <a:ext cx="1617751" cy="34240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ja-JP" altLang="en-US" sz="1625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左右に整列  </a:t>
            </a:r>
            <a:r>
              <a:rPr lang="en-US" altLang="ja-JP" sz="1625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H</a:t>
            </a:r>
            <a:endParaRPr lang="ja-JP" altLang="en-US" sz="1625" dirty="0">
              <a:solidFill>
                <a:schemeClr val="bg1"/>
              </a:solidFill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69E8A80-CADE-D39A-846E-2E01DABBB180}"/>
              </a:ext>
            </a:extLst>
          </p:cNvPr>
          <p:cNvSpPr txBox="1"/>
          <p:nvPr/>
        </p:nvSpPr>
        <p:spPr>
          <a:xfrm>
            <a:off x="7596595" y="5251259"/>
            <a:ext cx="1776729" cy="3424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1625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上下に整列   </a:t>
            </a:r>
            <a:r>
              <a:rPr lang="en-US" altLang="ja-JP" sz="1625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V</a:t>
            </a:r>
            <a:endParaRPr lang="ja-JP" altLang="en-US" sz="1625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7205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楕円 1">
            <a:extLst>
              <a:ext uri="{FF2B5EF4-FFF2-40B4-BE49-F238E27FC236}">
                <a16:creationId xmlns:a16="http://schemas.microsoft.com/office/drawing/2014/main" id="{8146B15E-7464-32A9-3AB4-EF4CEF6F9FDC}"/>
              </a:ext>
            </a:extLst>
          </p:cNvPr>
          <p:cNvSpPr/>
          <p:nvPr/>
        </p:nvSpPr>
        <p:spPr>
          <a:xfrm>
            <a:off x="1193533" y="1524803"/>
            <a:ext cx="879108" cy="8791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DBD14CA8-1CD9-DBAE-03D7-63E2B1BF2D18}"/>
              </a:ext>
            </a:extLst>
          </p:cNvPr>
          <p:cNvSpPr/>
          <p:nvPr/>
        </p:nvSpPr>
        <p:spPr>
          <a:xfrm>
            <a:off x="6213107" y="4393132"/>
            <a:ext cx="879108" cy="8791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9A8F8D96-0E10-85FD-B41E-561D658503A3}"/>
              </a:ext>
            </a:extLst>
          </p:cNvPr>
          <p:cNvSpPr/>
          <p:nvPr/>
        </p:nvSpPr>
        <p:spPr>
          <a:xfrm>
            <a:off x="1968367" y="3257351"/>
            <a:ext cx="879108" cy="8791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2B98BB04-5BDB-A19E-2E12-842F50B7874C}"/>
              </a:ext>
            </a:extLst>
          </p:cNvPr>
          <p:cNvSpPr/>
          <p:nvPr/>
        </p:nvSpPr>
        <p:spPr>
          <a:xfrm>
            <a:off x="4687503" y="1255296"/>
            <a:ext cx="879108" cy="8791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4D29628A-9B1C-92A7-F8C8-0A20EC1B6ECA}"/>
              </a:ext>
            </a:extLst>
          </p:cNvPr>
          <p:cNvSpPr/>
          <p:nvPr/>
        </p:nvSpPr>
        <p:spPr>
          <a:xfrm>
            <a:off x="3823636" y="2577968"/>
            <a:ext cx="879108" cy="8791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6A83D027-920C-5522-9D9D-C2109576C8B5}"/>
              </a:ext>
            </a:extLst>
          </p:cNvPr>
          <p:cNvSpPr/>
          <p:nvPr/>
        </p:nvSpPr>
        <p:spPr>
          <a:xfrm>
            <a:off x="3599848" y="4556761"/>
            <a:ext cx="879108" cy="8791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295B29C4-B079-9333-3271-FE2945130A78}"/>
              </a:ext>
            </a:extLst>
          </p:cNvPr>
          <p:cNvSpPr/>
          <p:nvPr/>
        </p:nvSpPr>
        <p:spPr>
          <a:xfrm>
            <a:off x="8386812" y="5163152"/>
            <a:ext cx="879108" cy="8791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8011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185DF-B875-D4DA-C49B-34EDF0612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3073FC5-491A-30CF-ED85-AA1180E9240F}"/>
              </a:ext>
            </a:extLst>
          </p:cNvPr>
          <p:cNvSpPr txBox="1"/>
          <p:nvPr/>
        </p:nvSpPr>
        <p:spPr>
          <a:xfrm>
            <a:off x="419341" y="470989"/>
            <a:ext cx="3594393" cy="14083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146250" tIns="175500" rIns="146250" bIns="0" rtlCol="0">
            <a:spAutoFit/>
          </a:bodyPr>
          <a:lstStyle/>
          <a:p>
            <a:r>
              <a:rPr lang="ja-JP" altLang="en-US" sz="8000" b="1" dirty="0">
                <a:solidFill>
                  <a:sysClr val="windowText" lastClr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図</a:t>
            </a:r>
            <a:r>
              <a:rPr lang="ja-JP" altLang="en-US" sz="4875" b="1" dirty="0">
                <a:solidFill>
                  <a:sysClr val="windowText" lastClr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を整列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903EA90-0093-C014-BB81-3029E83530B4}"/>
              </a:ext>
            </a:extLst>
          </p:cNvPr>
          <p:cNvSpPr txBox="1"/>
          <p:nvPr/>
        </p:nvSpPr>
        <p:spPr>
          <a:xfrm>
            <a:off x="129812" y="2811320"/>
            <a:ext cx="723787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altLang="ja-JP" sz="8125" dirty="0">
                <a:latin typeface="HGP明朝E" panose="02020900000000000000" pitchFamily="18" charset="-128"/>
                <a:ea typeface="HGP明朝E" panose="02020900000000000000" pitchFamily="18" charset="-128"/>
              </a:rPr>
              <a:t>Alt</a:t>
            </a:r>
            <a:r>
              <a:rPr lang="ja-JP" altLang="en-US" sz="8125" dirty="0">
                <a:latin typeface="HGP明朝E" panose="02020900000000000000" pitchFamily="18" charset="-128"/>
                <a:ea typeface="HGP明朝E" panose="02020900000000000000" pitchFamily="18" charset="-128"/>
              </a:rPr>
              <a:t>→</a:t>
            </a:r>
            <a:r>
              <a:rPr lang="en-US" altLang="ja-JP" sz="8125" dirty="0">
                <a:latin typeface="HGP明朝E" panose="02020900000000000000" pitchFamily="18" charset="-128"/>
                <a:ea typeface="HGP明朝E" panose="02020900000000000000" pitchFamily="18" charset="-128"/>
              </a:rPr>
              <a:t>J</a:t>
            </a:r>
            <a:r>
              <a:rPr lang="en-US" altLang="ja-JP" sz="10000" dirty="0">
                <a:solidFill>
                  <a:srgbClr val="FF0000"/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P</a:t>
            </a:r>
            <a:r>
              <a:rPr lang="ja-JP" altLang="en-US" sz="8125" dirty="0">
                <a:latin typeface="HGP明朝E" panose="02020900000000000000" pitchFamily="18" charset="-128"/>
                <a:ea typeface="HGP明朝E" panose="02020900000000000000" pitchFamily="18" charset="-128"/>
              </a:rPr>
              <a:t>→</a:t>
            </a:r>
            <a:r>
              <a:rPr lang="en-US" altLang="ja-JP" sz="8125" dirty="0">
                <a:latin typeface="HGP明朝E" panose="02020900000000000000" pitchFamily="18" charset="-128"/>
                <a:ea typeface="HGP明朝E" panose="02020900000000000000" pitchFamily="18" charset="-128"/>
              </a:rPr>
              <a:t>AA</a:t>
            </a:r>
            <a:r>
              <a:rPr lang="ja-JP" altLang="en-US" sz="8125" dirty="0">
                <a:latin typeface="HGP明朝E" panose="02020900000000000000" pitchFamily="18" charset="-128"/>
                <a:ea typeface="HGP明朝E" panose="02020900000000000000" pitchFamily="18" charset="-128"/>
              </a:rPr>
              <a:t>→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6BAA2C8-87ED-07BD-3520-DF0A24C0D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671" y="3017429"/>
            <a:ext cx="2407184" cy="313475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098" name="Picture 2" descr="前へならえのイラスト | かわいいフリー素材集 いらすとや">
            <a:extLst>
              <a:ext uri="{FF2B5EF4-FFF2-40B4-BE49-F238E27FC236}">
                <a16:creationId xmlns:a16="http://schemas.microsoft.com/office/drawing/2014/main" id="{377F7504-C105-060F-78CC-AC1CD261C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789" y="335299"/>
            <a:ext cx="3026870" cy="175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373FB5C-38E5-5B19-BB2E-52AFA020945E}"/>
              </a:ext>
            </a:extLst>
          </p:cNvPr>
          <p:cNvSpPr txBox="1"/>
          <p:nvPr/>
        </p:nvSpPr>
        <p:spPr>
          <a:xfrm>
            <a:off x="7619257" y="3036331"/>
            <a:ext cx="1984361" cy="3424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1625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左揃え　  </a:t>
            </a:r>
            <a:r>
              <a:rPr lang="en-US" altLang="ja-JP" sz="1625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L</a:t>
            </a:r>
            <a:endParaRPr lang="ja-JP" altLang="en-US" sz="1625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275C31B-B99F-F3CF-4BCD-B86AB1EE6A8D}"/>
              </a:ext>
            </a:extLst>
          </p:cNvPr>
          <p:cNvSpPr txBox="1"/>
          <p:nvPr/>
        </p:nvSpPr>
        <p:spPr>
          <a:xfrm>
            <a:off x="7599815" y="3364511"/>
            <a:ext cx="1933482" cy="34240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ja-JP" altLang="en-US" sz="1625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左右中央揃え  </a:t>
            </a:r>
            <a:r>
              <a:rPr lang="en-US" altLang="ja-JP" sz="1625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C</a:t>
            </a:r>
            <a:endParaRPr lang="ja-JP" altLang="en-US" sz="1625" dirty="0">
              <a:solidFill>
                <a:schemeClr val="bg1"/>
              </a:solidFill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DD4E61D-6C9B-0637-7B6E-A0DE3A5A1B1E}"/>
              </a:ext>
            </a:extLst>
          </p:cNvPr>
          <p:cNvSpPr txBox="1"/>
          <p:nvPr/>
        </p:nvSpPr>
        <p:spPr>
          <a:xfrm>
            <a:off x="7638917" y="3678583"/>
            <a:ext cx="1933482" cy="3424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1625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右揃え    </a:t>
            </a:r>
            <a:r>
              <a:rPr lang="en-US" altLang="ja-JP" sz="1625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R</a:t>
            </a:r>
            <a:endParaRPr lang="ja-JP" altLang="en-US" sz="1625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997DB6A-37F4-42DE-8BB9-7E312E266F69}"/>
              </a:ext>
            </a:extLst>
          </p:cNvPr>
          <p:cNvSpPr txBox="1"/>
          <p:nvPr/>
        </p:nvSpPr>
        <p:spPr>
          <a:xfrm>
            <a:off x="7650516" y="3982795"/>
            <a:ext cx="1374094" cy="34240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1625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上揃え　  </a:t>
            </a:r>
            <a:r>
              <a:rPr lang="en-US" altLang="ja-JP" sz="1625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T</a:t>
            </a:r>
            <a:endParaRPr lang="ja-JP" altLang="en-US" sz="1625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BE42DDD-23B7-F56A-7175-C2755E22C9E4}"/>
              </a:ext>
            </a:extLst>
          </p:cNvPr>
          <p:cNvSpPr txBox="1"/>
          <p:nvPr/>
        </p:nvSpPr>
        <p:spPr>
          <a:xfrm>
            <a:off x="7634675" y="4296868"/>
            <a:ext cx="1863177" cy="34240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ja-JP" altLang="en-US" sz="1625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上下中央揃え　</a:t>
            </a:r>
            <a:r>
              <a:rPr lang="en-US" altLang="ja-JP" sz="1625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M</a:t>
            </a:r>
            <a:endParaRPr lang="ja-JP" altLang="en-US" sz="1625" dirty="0">
              <a:solidFill>
                <a:schemeClr val="bg1"/>
              </a:solidFill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C9F40D7-F285-43AA-46E8-201E9D4A3F29}"/>
              </a:ext>
            </a:extLst>
          </p:cNvPr>
          <p:cNvSpPr txBox="1"/>
          <p:nvPr/>
        </p:nvSpPr>
        <p:spPr>
          <a:xfrm>
            <a:off x="7634674" y="4601080"/>
            <a:ext cx="1933482" cy="3424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1625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下揃え    </a:t>
            </a:r>
            <a:r>
              <a:rPr lang="en-US" altLang="ja-JP" sz="1625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B</a:t>
            </a:r>
            <a:endParaRPr lang="ja-JP" altLang="en-US" sz="1625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7A53C70-EAD7-23E1-8A26-8C481590C6AC}"/>
              </a:ext>
            </a:extLst>
          </p:cNvPr>
          <p:cNvSpPr txBox="1"/>
          <p:nvPr/>
        </p:nvSpPr>
        <p:spPr>
          <a:xfrm>
            <a:off x="7650517" y="4926170"/>
            <a:ext cx="1617751" cy="34240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ja-JP" altLang="en-US" sz="1625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左右に整列  </a:t>
            </a:r>
            <a:r>
              <a:rPr lang="en-US" altLang="ja-JP" sz="1625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H</a:t>
            </a:r>
            <a:endParaRPr lang="ja-JP" altLang="en-US" sz="1625" dirty="0">
              <a:solidFill>
                <a:schemeClr val="bg1"/>
              </a:solidFill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D2FC5C2-5480-D460-50F9-8C24B88881A2}"/>
              </a:ext>
            </a:extLst>
          </p:cNvPr>
          <p:cNvSpPr txBox="1"/>
          <p:nvPr/>
        </p:nvSpPr>
        <p:spPr>
          <a:xfrm>
            <a:off x="7596595" y="5251259"/>
            <a:ext cx="1776729" cy="3424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1625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上下に整列   </a:t>
            </a:r>
            <a:r>
              <a:rPr lang="en-US" altLang="ja-JP" sz="1625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V</a:t>
            </a:r>
            <a:endParaRPr lang="ja-JP" altLang="en-US" sz="1625" dirty="0"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1327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BFFF9-7C28-89F8-719F-4DD119C89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9111B346-1201-70C4-7688-A18A74D7A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270143" y="2753989"/>
            <a:ext cx="771002" cy="1080097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5D1E714E-5F00-0F99-57E5-1A1EA7BF9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421213" y="918244"/>
            <a:ext cx="771002" cy="108009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6091B2A2-B8C8-BDDA-6698-39B15D4D5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583545" y="918244"/>
            <a:ext cx="771002" cy="1080097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1D5E915D-7381-0DA5-B62E-9CA3D8DEB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10922" y="2753989"/>
            <a:ext cx="771002" cy="108009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8073927-43F8-BFD1-345B-5B404FF26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24067" y="1458293"/>
            <a:ext cx="771002" cy="1080097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AEB4C0EB-A420-B8C1-2B64-C2FE86BB2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168829" y="3779563"/>
            <a:ext cx="771002" cy="1080097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1262203A-827F-738A-4BB0-5E1B35BFC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142460" y="4692381"/>
            <a:ext cx="771002" cy="108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65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正方形/長方形 3">
            <a:extLst>
              <a:ext uri="{FF2B5EF4-FFF2-40B4-BE49-F238E27FC236}">
                <a16:creationId xmlns:a16="http://schemas.microsoft.com/office/drawing/2014/main" id="{BFCE6FC4-C735-523B-951E-80DCC08C1239}"/>
              </a:ext>
            </a:extLst>
          </p:cNvPr>
          <p:cNvSpPr/>
          <p:nvPr/>
        </p:nvSpPr>
        <p:spPr>
          <a:xfrm>
            <a:off x="954104" y="1465559"/>
            <a:ext cx="2256711" cy="22567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63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9E419F6-3D60-C9AB-A9E3-10D951F7042D}"/>
              </a:ext>
            </a:extLst>
          </p:cNvPr>
          <p:cNvSpPr txBox="1"/>
          <p:nvPr/>
        </p:nvSpPr>
        <p:spPr>
          <a:xfrm>
            <a:off x="4299823" y="1005126"/>
            <a:ext cx="485261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600" dirty="0">
                <a:highlight>
                  <a:srgbClr val="FFFF00"/>
                </a:highligh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変形</a:t>
            </a:r>
            <a:endParaRPr kumimoji="1" lang="en-US" altLang="ja-JP" sz="2600" dirty="0">
              <a:highlight>
                <a:srgbClr val="FFFF00"/>
              </a:highligh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2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スライド複写</a:t>
            </a:r>
            <a:endParaRPr kumimoji="1" lang="en-US" altLang="ja-JP" sz="26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2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→　画面切り替え　→　変形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B622971-C0EA-F9E2-61AF-F224409F1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B3187-BEF5-49B5-B43E-D2AAF06F176C}" type="datetime3">
              <a:rPr kumimoji="1" lang="ja-JP" altLang="en-US" smtClean="0"/>
              <a:t>令和7年12月15日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4589724-C240-2DF2-EE63-49E4537DD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変形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87423D-B906-35E0-8118-3CFF86642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B88E-1358-4E90-AFEF-2CA5ED0E47A9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7FF49E5-013D-0808-37D3-A921B020F05C}"/>
              </a:ext>
            </a:extLst>
          </p:cNvPr>
          <p:cNvSpPr txBox="1"/>
          <p:nvPr/>
        </p:nvSpPr>
        <p:spPr>
          <a:xfrm>
            <a:off x="1969344" y="4867367"/>
            <a:ext cx="5186035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5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３年○組　○番　藤田　保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75C32150-417D-EA27-B760-49397ED54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189" y="4470159"/>
            <a:ext cx="1174139" cy="115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872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正方形/長方形 3">
            <a:extLst>
              <a:ext uri="{FF2B5EF4-FFF2-40B4-BE49-F238E27FC236}">
                <a16:creationId xmlns:a16="http://schemas.microsoft.com/office/drawing/2014/main" id="{BFCE6FC4-C735-523B-951E-80DCC08C1239}"/>
              </a:ext>
            </a:extLst>
          </p:cNvPr>
          <p:cNvSpPr/>
          <p:nvPr/>
        </p:nvSpPr>
        <p:spPr>
          <a:xfrm>
            <a:off x="6561422" y="3093694"/>
            <a:ext cx="2256711" cy="225671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63"/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6BA5DFE-A63D-BEBF-50FF-E1A8D19F8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B7BEB-F3D1-4605-BF30-094EA35E5B5B}" type="datetime3">
              <a:rPr kumimoji="1" lang="ja-JP" altLang="en-US" smtClean="0"/>
              <a:t>令和7年12月15日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8CC3F78-4740-B7AC-06EF-AC365FACD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変形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9BDE659-EB0A-0BA0-F817-3F09A1A00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B88E-1358-4E90-AFEF-2CA5ED0E47A9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6532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E4E6D41-0628-3804-6C4B-C9460B909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9F180-19FB-49D7-8D56-507AA3749859}" type="datetime3">
              <a:rPr kumimoji="1" lang="ja-JP" altLang="en-US" smtClean="0"/>
              <a:t>令和7年12月15日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80784E3-F375-6F06-9EF4-2E90664A1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変形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408D6B0-1FBC-1F60-C16D-C672CCD72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B88E-1358-4E90-AFEF-2CA5ED0E47A9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8" name="!!正方形/長方形 3">
            <a:extLst>
              <a:ext uri="{FF2B5EF4-FFF2-40B4-BE49-F238E27FC236}">
                <a16:creationId xmlns:a16="http://schemas.microsoft.com/office/drawing/2014/main" id="{3C136068-FC7B-0150-25F2-421EDF8D6CAF}"/>
              </a:ext>
            </a:extLst>
          </p:cNvPr>
          <p:cNvSpPr/>
          <p:nvPr/>
        </p:nvSpPr>
        <p:spPr>
          <a:xfrm>
            <a:off x="1289184" y="2793840"/>
            <a:ext cx="2221030" cy="222103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63"/>
          </a:p>
        </p:txBody>
      </p:sp>
    </p:spTree>
    <p:extLst>
      <p:ext uri="{BB962C8B-B14F-4D97-AF65-F5344CB8AC3E}">
        <p14:creationId xmlns:p14="http://schemas.microsoft.com/office/powerpoint/2010/main" val="3360730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 descr="地球">
                <a:extLst>
                  <a:ext uri="{FF2B5EF4-FFF2-40B4-BE49-F238E27FC236}">
                    <a16:creationId xmlns:a16="http://schemas.microsoft.com/office/drawing/2014/main" id="{A95959FD-B7AC-E323-93C9-E3F38B54180C}"/>
                  </a:ext>
                </a:extLst>
              </p:cNvPr>
              <p:cNvGraphicFramePr/>
              <p:nvPr/>
            </p:nvGraphicFramePr>
            <p:xfrm>
              <a:off x="899386" y="2965633"/>
              <a:ext cx="2510364" cy="267817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510364" cy="2678178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41319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 descr="地球">
                <a:extLst>
                  <a:ext uri="{FF2B5EF4-FFF2-40B4-BE49-F238E27FC236}">
                    <a16:creationId xmlns:a16="http://schemas.microsoft.com/office/drawing/2014/main" id="{A95959FD-B7AC-E323-93C9-E3F38B5418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9386" y="2965633"/>
                <a:ext cx="2510364" cy="2678178"/>
              </a:xfrm>
              <a:prstGeom prst="rect">
                <a:avLst/>
              </a:prstGeom>
            </p:spPr>
          </p:pic>
        </mc:Fallback>
      </mc:AlternateContent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DFE068E-13E9-675D-BD04-AEB1EF9D3C85}"/>
              </a:ext>
            </a:extLst>
          </p:cNvPr>
          <p:cNvSpPr txBox="1"/>
          <p:nvPr/>
        </p:nvSpPr>
        <p:spPr>
          <a:xfrm>
            <a:off x="4866322" y="977265"/>
            <a:ext cx="378661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600" dirty="0">
                <a:highlight>
                  <a:srgbClr val="FFFF00"/>
                </a:highligh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３</a:t>
            </a:r>
            <a:r>
              <a:rPr kumimoji="1" lang="en-US" altLang="ja-JP" sz="2600" dirty="0">
                <a:highlight>
                  <a:srgbClr val="FFFF00"/>
                </a:highligh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D</a:t>
            </a:r>
            <a:r>
              <a:rPr kumimoji="1" lang="ja-JP" altLang="en-US" sz="2600" dirty="0">
                <a:highlight>
                  <a:srgbClr val="FFFF00"/>
                </a:highligh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モデル</a:t>
            </a:r>
            <a:endParaRPr kumimoji="1" lang="en-US" altLang="ja-JP" sz="2600" dirty="0">
              <a:highlight>
                <a:srgbClr val="FFFF00"/>
              </a:highligh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2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挿入　→　３</a:t>
            </a:r>
            <a:r>
              <a:rPr kumimoji="1" lang="en-US" altLang="ja-JP" sz="2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D</a:t>
            </a:r>
            <a:r>
              <a:rPr kumimoji="1" lang="ja-JP" altLang="en-US" sz="2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モデル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D4B6726-019F-13A0-6B13-72D06A7E1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D0C9-E123-4651-9666-2717700ECB45}" type="datetime3">
              <a:rPr kumimoji="1" lang="ja-JP" altLang="en-US" smtClean="0"/>
              <a:t>令和7年12月15日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1054A69-D913-77A9-93FF-A399D0498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変形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F300747-6F85-E6C7-90F8-76E56C9B5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B88E-1358-4E90-AFEF-2CA5ED0E47A9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4873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 descr="地球">
                <a:extLst>
                  <a:ext uri="{FF2B5EF4-FFF2-40B4-BE49-F238E27FC236}">
                    <a16:creationId xmlns:a16="http://schemas.microsoft.com/office/drawing/2014/main" id="{A95959FD-B7AC-E323-93C9-E3F38B54180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469561" y="928545"/>
              <a:ext cx="3171065" cy="317106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171065" cy="3171065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2783316" ay="2166437" az="190440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5163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 descr="地球">
                <a:extLst>
                  <a:ext uri="{FF2B5EF4-FFF2-40B4-BE49-F238E27FC236}">
                    <a16:creationId xmlns:a16="http://schemas.microsoft.com/office/drawing/2014/main" id="{A95959FD-B7AC-E323-93C9-E3F38B5418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69561" y="928545"/>
                <a:ext cx="3171065" cy="3171065"/>
              </a:xfrm>
              <a:prstGeom prst="rect">
                <a:avLst/>
              </a:prstGeom>
            </p:spPr>
          </p:pic>
        </mc:Fallback>
      </mc:AlternateContent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EDA88CD-5195-62C5-B0B6-B5AB9CAF7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14B10-2C52-406E-AC65-00BEA43877DC}" type="datetime3">
              <a:rPr kumimoji="1" lang="ja-JP" altLang="en-US" smtClean="0"/>
              <a:t>令和7年12月15日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7067EBA-B431-840F-46A2-75E0C8888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変形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023D3B5-4FB4-9BA2-5B97-6947A17F9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B88E-1358-4E90-AFEF-2CA5ED0E47A9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2206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4E6CB46-2E4E-2CED-71D8-E7080B71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9F180-19FB-49D7-8D56-507AA3749859}" type="datetime3">
              <a:rPr kumimoji="1" lang="ja-JP" altLang="en-US" smtClean="0"/>
              <a:t>令和7年12月15日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BEABD2E-6F39-C451-A9B7-46739CC74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変形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AF068B9-93CB-4D23-6866-F3AB52B87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B88E-1358-4E90-AFEF-2CA5ED0E47A9}" type="slidenum">
              <a:rPr kumimoji="1" lang="ja-JP" altLang="en-US" smtClean="0"/>
              <a:t>19</a:t>
            </a:fld>
            <a:endParaRPr kumimoji="1" lang="ja-JP" alt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モデル 1" descr="曲芸飛行をしている飛行機">
                <a:extLst>
                  <a:ext uri="{FF2B5EF4-FFF2-40B4-BE49-F238E27FC236}">
                    <a16:creationId xmlns:a16="http://schemas.microsoft.com/office/drawing/2014/main" id="{7EF11C42-9731-7E76-BEFC-4F59E2A004D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54258" y="1705348"/>
              <a:ext cx="4398743" cy="425045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398743" cy="4250456"/>
                    </a:xfrm>
                    <a:prstGeom prst="rect">
                      <a:avLst/>
                    </a:prstGeom>
                  </am3d:spPr>
                  <am3d:camera>
                    <am3d:pos x="0" y="0" z="5998245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78456" d="1000000"/>
                    <am3d:preTrans dx="1061841" dy="-16557961" dz="-1389024"/>
                    <am3d:scale>
                      <am3d:sx n="1000000" d="1000000"/>
                      <am3d:sy n="1000000" d="1000000"/>
                      <am3d:sz n="1000000" d="1000000"/>
                    </am3d:scale>
                    <am3d:rot ax="-3287790" ay="-2817909" az="2760841"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66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44850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モデル 1" descr="曲芸飛行をしている飛行機">
                <a:extLst>
                  <a:ext uri="{FF2B5EF4-FFF2-40B4-BE49-F238E27FC236}">
                    <a16:creationId xmlns:a16="http://schemas.microsoft.com/office/drawing/2014/main" id="{7EF11C42-9731-7E76-BEFC-4F59E2A004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4258" y="1705348"/>
                <a:ext cx="4398743" cy="425045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66406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633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867DC1C-23C1-AF40-1454-7C0B358A1380}"/>
              </a:ext>
            </a:extLst>
          </p:cNvPr>
          <p:cNvSpPr txBox="1"/>
          <p:nvPr/>
        </p:nvSpPr>
        <p:spPr>
          <a:xfrm>
            <a:off x="500513" y="5128787"/>
            <a:ext cx="8932244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・「図形」の方が、出来ることが多い</a:t>
            </a:r>
            <a:endParaRPr kumimoji="1" lang="en-US" altLang="ja-JP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・「図」（画像）は図形に変換できる</a:t>
            </a:r>
          </a:p>
        </p:txBody>
      </p:sp>
      <p:pic>
        <p:nvPicPr>
          <p:cNvPr id="6" name="図 5" descr="グラフィカル ユーザー インターフェイス, アプリケーション, Web サイト&#10;&#10;AI 生成コンテンツは誤りを含む可能性があります。">
            <a:extLst>
              <a:ext uri="{FF2B5EF4-FFF2-40B4-BE49-F238E27FC236}">
                <a16:creationId xmlns:a16="http://schemas.microsoft.com/office/drawing/2014/main" id="{0BE0E327-629A-6886-F1B6-003065742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84" y="405774"/>
            <a:ext cx="9259503" cy="431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70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3E816-FF28-3F22-F5C4-0122F35B0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A0B1534-D5CF-C499-961D-A2B836C07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9F180-19FB-49D7-8D56-507AA3749859}" type="datetime3">
              <a:rPr kumimoji="1" lang="ja-JP" altLang="en-US" smtClean="0"/>
              <a:t>令和7年12月15日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CC917D6-5653-C356-7FB9-C00F6484C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変形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7E12CF3-526C-345C-214F-288CBC252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B88E-1358-4E90-AFEF-2CA5ED0E47A9}" type="slidenum">
              <a:rPr kumimoji="1" lang="ja-JP" altLang="en-US" smtClean="0"/>
              <a:t>20</a:t>
            </a:fld>
            <a:endParaRPr kumimoji="1" lang="ja-JP" alt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モデル 1" descr="曲芸飛行をしている飛行機">
                <a:extLst>
                  <a:ext uri="{FF2B5EF4-FFF2-40B4-BE49-F238E27FC236}">
                    <a16:creationId xmlns:a16="http://schemas.microsoft.com/office/drawing/2014/main" id="{FF64467A-9A8B-902F-D22C-F348D37B642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713498" y="886315"/>
              <a:ext cx="4416943" cy="398555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416943" cy="3985553"/>
                    </a:xfrm>
                    <a:prstGeom prst="rect">
                      <a:avLst/>
                    </a:prstGeom>
                  </am3d:spPr>
                  <am3d:camera>
                    <am3d:pos x="0" y="0" z="5998245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78456" d="1000000"/>
                    <am3d:preTrans dx="1061841" dy="-16557961" dz="-1389024"/>
                    <am3d:scale>
                      <am3d:sx n="1000000" d="1000000"/>
                      <am3d:sy n="1000000" d="1000000"/>
                      <am3d:sz n="1000000" d="1000000"/>
                    </am3d:scale>
                    <am3d:rot ax="8510489" ay="2642188" az="9081440"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66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44850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モデル 1" descr="曲芸飛行をしている飛行機">
                <a:extLst>
                  <a:ext uri="{FF2B5EF4-FFF2-40B4-BE49-F238E27FC236}">
                    <a16:creationId xmlns:a16="http://schemas.microsoft.com/office/drawing/2014/main" id="{FF64467A-9A8B-902F-D22C-F348D37B642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13498" y="886315"/>
                <a:ext cx="4416943" cy="398555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8755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633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34D23AA-6615-FAEC-A781-BAAF8A6AF799}"/>
              </a:ext>
            </a:extLst>
          </p:cNvPr>
          <p:cNvSpPr txBox="1"/>
          <p:nvPr/>
        </p:nvSpPr>
        <p:spPr>
          <a:xfrm>
            <a:off x="2313426" y="2638212"/>
            <a:ext cx="5529078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50" dirty="0">
                <a:solidFill>
                  <a:srgbClr val="0F0A14"/>
                </a:solidFill>
                <a:latin typeface="Noto Serif JP"/>
              </a:rPr>
              <a:t>Word</a:t>
            </a:r>
            <a:r>
              <a:rPr lang="ja-JP" altLang="en-US" sz="3250" dirty="0">
                <a:solidFill>
                  <a:srgbClr val="0F0A14"/>
                </a:solidFill>
                <a:latin typeface="Noto Serif JP"/>
              </a:rPr>
              <a:t>　</a:t>
            </a:r>
            <a:r>
              <a:rPr lang="en-US" altLang="ja-JP" sz="3250" dirty="0">
                <a:solidFill>
                  <a:srgbClr val="0F0A14"/>
                </a:solidFill>
                <a:latin typeface="Noto Serif JP"/>
              </a:rPr>
              <a:t>Excel</a:t>
            </a:r>
            <a:r>
              <a:rPr lang="ja-JP" altLang="en-US" sz="3250" dirty="0">
                <a:solidFill>
                  <a:srgbClr val="0F0A14"/>
                </a:solidFill>
                <a:latin typeface="Noto Serif JP"/>
              </a:rPr>
              <a:t>　</a:t>
            </a:r>
            <a:r>
              <a:rPr lang="en-US" altLang="ja-JP" sz="3250" dirty="0">
                <a:solidFill>
                  <a:srgbClr val="0F0A14"/>
                </a:solidFill>
                <a:latin typeface="Noto Serif JP"/>
              </a:rPr>
              <a:t>PowerPoint</a:t>
            </a:r>
            <a:endParaRPr kumimoji="1" lang="ja-JP" altLang="en-US" sz="325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0971EDA-75EF-1B80-CF9A-D22CE86261A3}"/>
              </a:ext>
            </a:extLst>
          </p:cNvPr>
          <p:cNvSpPr txBox="1"/>
          <p:nvPr/>
        </p:nvSpPr>
        <p:spPr>
          <a:xfrm>
            <a:off x="4866322" y="977265"/>
            <a:ext cx="485261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600" dirty="0">
                <a:highlight>
                  <a:srgbClr val="FFFF00"/>
                </a:highligh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単語や文字の変形</a:t>
            </a:r>
            <a:endParaRPr kumimoji="1" lang="en-US" altLang="ja-JP" sz="2600" dirty="0">
              <a:highlight>
                <a:srgbClr val="FFFF00"/>
              </a:highligh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2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効果のオプション　→　単語</a:t>
            </a:r>
            <a:endParaRPr kumimoji="1" lang="en-US" altLang="ja-JP" sz="26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2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→　文字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AF481A4-DC85-BA99-FD4B-7AED53592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8DBB7-B013-4710-8050-0EBC6A24E8DE}" type="datetime3">
              <a:rPr kumimoji="1" lang="ja-JP" altLang="en-US" smtClean="0"/>
              <a:t>令和7年12月15日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71D45F3-50FB-C33C-9D62-3ECE60C47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変形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DD5D28D-FE42-6DA0-69D2-5E6614971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B88E-1358-4E90-AFEF-2CA5ED0E47A9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1660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01DCA7D-BA44-25D5-2F38-3D607C0B1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FA638-7D8C-4774-9FEE-A399FB9829D4}" type="datetime3">
              <a:rPr kumimoji="1" lang="ja-JP" altLang="en-US" smtClean="0"/>
              <a:t>令和7年12月15日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CF77632-FA64-A8FD-1B15-9E31FEE9A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変形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E0C06A3-6FCD-37D0-A13E-BD68885E2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B88E-1358-4E90-AFEF-2CA5ED0E47A9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B68379A-F2A0-F021-F3E7-D789B19671A4}"/>
              </a:ext>
            </a:extLst>
          </p:cNvPr>
          <p:cNvSpPr txBox="1"/>
          <p:nvPr/>
        </p:nvSpPr>
        <p:spPr>
          <a:xfrm>
            <a:off x="2266503" y="3678342"/>
            <a:ext cx="5945858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50" dirty="0">
                <a:solidFill>
                  <a:srgbClr val="0F0A14"/>
                </a:solidFill>
                <a:latin typeface="Noto Serif JP"/>
              </a:rPr>
              <a:t>PowerPoint</a:t>
            </a:r>
            <a:r>
              <a:rPr lang="ja-JP" altLang="en-US" sz="3250" dirty="0">
                <a:solidFill>
                  <a:srgbClr val="0F0A14"/>
                </a:solidFill>
                <a:latin typeface="Noto Serif JP"/>
              </a:rPr>
              <a:t>　</a:t>
            </a:r>
            <a:r>
              <a:rPr lang="en-US" altLang="ja-JP" sz="3250" dirty="0">
                <a:solidFill>
                  <a:srgbClr val="0F0A14"/>
                </a:solidFill>
                <a:latin typeface="Noto Serif JP"/>
              </a:rPr>
              <a:t>Word</a:t>
            </a:r>
            <a:r>
              <a:rPr lang="ja-JP" altLang="en-US" sz="3250" dirty="0">
                <a:solidFill>
                  <a:srgbClr val="0F0A14"/>
                </a:solidFill>
                <a:latin typeface="Noto Serif JP"/>
              </a:rPr>
              <a:t>　</a:t>
            </a:r>
            <a:r>
              <a:rPr lang="en-US" altLang="ja-JP" sz="3250" dirty="0">
                <a:solidFill>
                  <a:srgbClr val="0F0A14"/>
                </a:solidFill>
                <a:latin typeface="Noto Serif JP"/>
              </a:rPr>
              <a:t>Excel</a:t>
            </a:r>
            <a:r>
              <a:rPr lang="ja-JP" altLang="en-US" sz="3250" dirty="0">
                <a:solidFill>
                  <a:srgbClr val="0F0A14"/>
                </a:solidFill>
                <a:latin typeface="Noto Serif JP"/>
              </a:rPr>
              <a:t>　</a:t>
            </a:r>
            <a:endParaRPr kumimoji="1" lang="ja-JP" altLang="en-US" sz="3250" dirty="0"/>
          </a:p>
        </p:txBody>
      </p:sp>
    </p:spTree>
    <p:extLst>
      <p:ext uri="{BB962C8B-B14F-4D97-AF65-F5344CB8AC3E}">
        <p14:creationId xmlns:p14="http://schemas.microsoft.com/office/powerpoint/2010/main" val="911668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!!りんご" descr="りんご">
            <a:extLst>
              <a:ext uri="{FF2B5EF4-FFF2-40B4-BE49-F238E27FC236}">
                <a16:creationId xmlns:a16="http://schemas.microsoft.com/office/drawing/2014/main" id="{189B1F21-C240-B37A-98EC-1A56C9A80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23988" y="1385888"/>
            <a:ext cx="742950" cy="74295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77CC898-6692-63B2-355C-A9338508572A}"/>
              </a:ext>
            </a:extLst>
          </p:cNvPr>
          <p:cNvSpPr txBox="1"/>
          <p:nvPr/>
        </p:nvSpPr>
        <p:spPr>
          <a:xfrm>
            <a:off x="4866322" y="977265"/>
            <a:ext cx="485261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600" dirty="0">
                <a:highlight>
                  <a:srgbClr val="FFFF00"/>
                </a:highligh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異なるオブジェクトを紐付ける</a:t>
            </a:r>
            <a:endParaRPr kumimoji="1" lang="en-US" altLang="ja-JP" sz="2600" dirty="0">
              <a:highlight>
                <a:srgbClr val="FFFF00"/>
              </a:highligh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2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挿入　→　アイコン</a:t>
            </a:r>
            <a:endParaRPr kumimoji="1" lang="en-US" altLang="ja-JP" sz="26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2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→　</a:t>
            </a:r>
            <a:r>
              <a:rPr kumimoji="1" lang="en-US" altLang="ja-JP" sz="2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!!</a:t>
            </a:r>
            <a:r>
              <a:rPr kumimoji="1" lang="ja-JP" altLang="en-US" sz="2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りんご</a:t>
            </a:r>
          </a:p>
        </p:txBody>
      </p:sp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A6C052D9-E4F3-3913-C713-391F5089F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2CFA4-06BA-44EB-96F5-94B568A39797}" type="datetime3">
              <a:rPr kumimoji="1" lang="ja-JP" altLang="en-US" smtClean="0"/>
              <a:t>令和7年12月15日</a:t>
            </a:fld>
            <a:endParaRPr kumimoji="1" lang="ja-JP" altLang="en-US"/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FAC05048-E943-5BB8-543B-2626461EC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変形</a:t>
            </a: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28DB05EA-0FB6-A670-EF26-0EFE60327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B88E-1358-4E90-AFEF-2CA5ED0E47A9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0BA3BBE-8DF7-24C4-86D6-FD82D0A70203}"/>
              </a:ext>
            </a:extLst>
          </p:cNvPr>
          <p:cNvSpPr txBox="1"/>
          <p:nvPr/>
        </p:nvSpPr>
        <p:spPr>
          <a:xfrm>
            <a:off x="4813805" y="2991380"/>
            <a:ext cx="318548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600" dirty="0">
                <a:highlight>
                  <a:srgbClr val="FFFF00"/>
                </a:highligh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オブジェクトの選択</a:t>
            </a:r>
            <a:endParaRPr kumimoji="1" lang="en-US" altLang="ja-JP" sz="2600" dirty="0">
              <a:highlight>
                <a:srgbClr val="FFFF00"/>
              </a:highligh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2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kumimoji="1" lang="en-US" altLang="ja-JP" sz="2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Alt</a:t>
            </a:r>
            <a:r>
              <a:rPr kumimoji="1" lang="ja-JP" altLang="en-US" sz="2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＋　</a:t>
            </a:r>
            <a:r>
              <a:rPr kumimoji="1" lang="en-US" altLang="ja-JP" sz="2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F</a:t>
            </a:r>
            <a:r>
              <a:rPr kumimoji="1" lang="ja-JP" altLang="en-US" sz="2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１０</a:t>
            </a:r>
          </a:p>
        </p:txBody>
      </p:sp>
    </p:spTree>
    <p:extLst>
      <p:ext uri="{BB962C8B-B14F-4D97-AF65-F5344CB8AC3E}">
        <p14:creationId xmlns:p14="http://schemas.microsoft.com/office/powerpoint/2010/main" val="646093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りんご" descr="りんご">
            <a:extLst>
              <a:ext uri="{FF2B5EF4-FFF2-40B4-BE49-F238E27FC236}">
                <a16:creationId xmlns:a16="http://schemas.microsoft.com/office/drawing/2014/main" id="{1E2C893D-B617-4451-EEDC-BC9A1CC7A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53000" y="1735693"/>
            <a:ext cx="3386614" cy="3386614"/>
          </a:xfrm>
          <a:prstGeom prst="rect">
            <a:avLst/>
          </a:prstGeom>
        </p:spPr>
      </p:pic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26FF3A2-8C61-46CC-4812-AC7D98429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F305-BF3B-43B6-A4B6-4704C6E1E9F0}" type="datetime3">
              <a:rPr kumimoji="1" lang="ja-JP" altLang="en-US" smtClean="0"/>
              <a:t>令和7年12月15日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887158A-32C6-3D07-3C95-6D3645967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変形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200389E-EAE5-BCCF-AA7A-B6327A042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B88E-1358-4E90-AFEF-2CA5ED0E47A9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3200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!!りんご">
            <a:extLst>
              <a:ext uri="{FF2B5EF4-FFF2-40B4-BE49-F238E27FC236}">
                <a16:creationId xmlns:a16="http://schemas.microsoft.com/office/drawing/2014/main" id="{532B7FB7-C734-C6A7-6A9F-65C4AC3B52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20781"/>
          <a:stretch/>
        </p:blipFill>
        <p:spPr>
          <a:xfrm>
            <a:off x="1017728" y="1393650"/>
            <a:ext cx="2385413" cy="2526089"/>
          </a:xfrm>
          <a:prstGeom prst="ellipse">
            <a:avLst/>
          </a:prstGeo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8B77A0C-8832-17C2-E87D-E82B95244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04187-401E-40D0-B57B-BF6B98BDF1E5}" type="datetime3">
              <a:rPr kumimoji="1" lang="ja-JP" altLang="en-US" smtClean="0"/>
              <a:t>令和7年12月15日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2823367-4FFC-F240-362D-CC65E8FD4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変形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C55331D-3A86-DE89-9972-967F66231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B88E-1358-4E90-AFEF-2CA5ED0E47A9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2110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D632E-3C56-A90A-86EB-4B87B14D7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78ED75D-9B41-0AA9-9C81-92CB4F42E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04187-401E-40D0-B57B-BF6B98BDF1E5}" type="datetime3">
              <a:rPr kumimoji="1" lang="ja-JP" altLang="en-US" smtClean="0"/>
              <a:t>令和7年12月15日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5B461BE-3120-899A-713F-FEE8F3984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変形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658DD28-308A-3CBC-3581-3A4D863D4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B88E-1358-4E90-AFEF-2CA5ED0E47A9}" type="slidenum">
              <a:rPr kumimoji="1" lang="ja-JP" altLang="en-US" smtClean="0"/>
              <a:t>26</a:t>
            </a:fld>
            <a:endParaRPr kumimoji="1" lang="ja-JP" altLang="en-US"/>
          </a:p>
        </p:txBody>
      </p:sp>
      <p:pic>
        <p:nvPicPr>
          <p:cNvPr id="7" name="!!りんご">
            <a:extLst>
              <a:ext uri="{FF2B5EF4-FFF2-40B4-BE49-F238E27FC236}">
                <a16:creationId xmlns:a16="http://schemas.microsoft.com/office/drawing/2014/main" id="{7BE70DBF-BCF8-1FB7-2C56-5DCEDB1C08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6800" r="16800"/>
          <a:stretch/>
        </p:blipFill>
        <p:spPr>
          <a:xfrm rot="4061704">
            <a:off x="5980340" y="2856157"/>
            <a:ext cx="2873148" cy="287314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86053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C5CC7E3-B777-8A86-150A-967AF82CA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39" y="695425"/>
            <a:ext cx="9038122" cy="54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32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8116BC4-9C34-F79C-D750-B2EB5F39702E}"/>
              </a:ext>
            </a:extLst>
          </p:cNvPr>
          <p:cNvSpPr txBox="1"/>
          <p:nvPr/>
        </p:nvSpPr>
        <p:spPr>
          <a:xfrm>
            <a:off x="294372" y="402782"/>
            <a:ext cx="7829349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6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「図形」でできること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0C75438-4ADC-49C5-349F-0305673AAC58}"/>
              </a:ext>
            </a:extLst>
          </p:cNvPr>
          <p:cNvSpPr txBox="1"/>
          <p:nvPr/>
        </p:nvSpPr>
        <p:spPr>
          <a:xfrm>
            <a:off x="640882" y="2102906"/>
            <a:ext cx="8955505" cy="3612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0"/>
              </a:lnSpc>
            </a:pP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対象物を</a:t>
            </a:r>
            <a:r>
              <a:rPr kumimoji="1" lang="ja-JP" altLang="en-US" sz="4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半透明</a:t>
            </a: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にできる</a:t>
            </a:r>
            <a:endParaRPr kumimoji="1" lang="en-US" altLang="ja-JP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ts val="7000"/>
              </a:lnSpc>
            </a:pP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テキストの編集から</a:t>
            </a:r>
            <a:r>
              <a:rPr kumimoji="1" lang="ja-JP" altLang="en-US" sz="4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文字を入力</a:t>
            </a: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できる図形に</a:t>
            </a:r>
            <a:r>
              <a:rPr kumimoji="1" lang="ja-JP" altLang="en-US" sz="4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画像を入れる</a:t>
            </a: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ことができる</a:t>
            </a:r>
            <a:endParaRPr kumimoji="1" lang="en-US" altLang="ja-JP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ts val="7000"/>
              </a:lnSpc>
            </a:pP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書式だけを</a:t>
            </a:r>
            <a:r>
              <a:rPr kumimoji="1" lang="ja-JP" altLang="en-US" sz="4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コピー貼り付け</a:t>
            </a: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できる</a:t>
            </a:r>
          </a:p>
        </p:txBody>
      </p:sp>
    </p:spTree>
    <p:extLst>
      <p:ext uri="{BB962C8B-B14F-4D97-AF65-F5344CB8AC3E}">
        <p14:creationId xmlns:p14="http://schemas.microsoft.com/office/powerpoint/2010/main" val="646077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4A2B0-F682-8874-E697-6E0A76A63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楕円 6">
            <a:extLst>
              <a:ext uri="{FF2B5EF4-FFF2-40B4-BE49-F238E27FC236}">
                <a16:creationId xmlns:a16="http://schemas.microsoft.com/office/drawing/2014/main" id="{CBC7D5BE-636B-71AC-EEC0-8B64EE438E1E}"/>
              </a:ext>
            </a:extLst>
          </p:cNvPr>
          <p:cNvSpPr/>
          <p:nvPr/>
        </p:nvSpPr>
        <p:spPr>
          <a:xfrm>
            <a:off x="2136250" y="1928585"/>
            <a:ext cx="2215285" cy="2227818"/>
          </a:xfrm>
          <a:prstGeom prst="ellipse">
            <a:avLst/>
          </a:prstGeom>
          <a:blipFill dpi="0" rotWithShape="1">
            <a:blip r:embed="rId2"/>
            <a:srcRect/>
            <a:stretch>
              <a:fillRect l="-1855" r="-1855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63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1485457-E1D9-9723-2834-3C34D110D8CD}"/>
              </a:ext>
            </a:extLst>
          </p:cNvPr>
          <p:cNvSpPr txBox="1"/>
          <p:nvPr/>
        </p:nvSpPr>
        <p:spPr>
          <a:xfrm>
            <a:off x="900312" y="2068162"/>
            <a:ext cx="1018227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50" dirty="0"/>
              <a:t>図形</a:t>
            </a: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D33026D9-4ACC-A92B-50F3-58392F904D81}"/>
              </a:ext>
            </a:extLst>
          </p:cNvPr>
          <p:cNvSpPr/>
          <p:nvPr/>
        </p:nvSpPr>
        <p:spPr>
          <a:xfrm>
            <a:off x="4899949" y="2576265"/>
            <a:ext cx="1309036" cy="98177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86274BB-746A-AFEA-9719-6E8BAD8E4976}"/>
              </a:ext>
            </a:extLst>
          </p:cNvPr>
          <p:cNvSpPr txBox="1"/>
          <p:nvPr/>
        </p:nvSpPr>
        <p:spPr>
          <a:xfrm>
            <a:off x="365023" y="202087"/>
            <a:ext cx="6834673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対象物を</a:t>
            </a:r>
            <a:r>
              <a:rPr kumimoji="1" lang="ja-JP" altLang="en-US" sz="4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半透明</a:t>
            </a: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にできる</a:t>
            </a:r>
            <a:endParaRPr kumimoji="1" lang="en-US" altLang="ja-JP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ts val="5000"/>
              </a:lnSpc>
            </a:pP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文字を入力できる</a:t>
            </a: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E40F6948-DF8C-F42F-DE90-1F8F9B0783CF}"/>
              </a:ext>
            </a:extLst>
          </p:cNvPr>
          <p:cNvSpPr/>
          <p:nvPr/>
        </p:nvSpPr>
        <p:spPr>
          <a:xfrm>
            <a:off x="6794962" y="1831771"/>
            <a:ext cx="2215285" cy="2227818"/>
          </a:xfrm>
          <a:prstGeom prst="ellipse">
            <a:avLst/>
          </a:prstGeom>
          <a:blipFill dpi="0" rotWithShape="1">
            <a:blip r:embed="rId2">
              <a:alphaModFix amt="36000"/>
            </a:blip>
            <a:srcRect/>
            <a:stretch>
              <a:fillRect l="-1855" r="-1855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latin typeface="AR PＰＯＰ５H" panose="040B0900000000000000" pitchFamily="50" charset="-128"/>
                <a:ea typeface="AR PＰＯＰ５H" panose="040B0900000000000000" pitchFamily="50" charset="-128"/>
              </a:rPr>
              <a:t>りんご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A04AFF0-679F-4199-9BCF-4C3DB0A8D4D3}"/>
              </a:ext>
            </a:extLst>
          </p:cNvPr>
          <p:cNvSpPr txBox="1"/>
          <p:nvPr/>
        </p:nvSpPr>
        <p:spPr>
          <a:xfrm>
            <a:off x="1409426" y="4629883"/>
            <a:ext cx="4852610" cy="184281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275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図形を右クリック→右クリック</a:t>
            </a:r>
            <a:endParaRPr lang="en-US" altLang="ja-JP" sz="2275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275" dirty="0">
                <a:latin typeface="メイリオ" panose="020B0604030504040204" pitchFamily="50" charset="-128"/>
                <a:ea typeface="メイリオ" panose="020B0604030504040204" pitchFamily="50" charset="-128"/>
              </a:rPr>
              <a:t>→図形の書式設定</a:t>
            </a:r>
            <a:endParaRPr lang="en-US" altLang="ja-JP" sz="2275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275" dirty="0">
                <a:latin typeface="メイリオ" panose="020B0604030504040204" pitchFamily="50" charset="-128"/>
                <a:ea typeface="メイリオ" panose="020B0604030504040204" pitchFamily="50" charset="-128"/>
              </a:rPr>
              <a:t>→透明度変更</a:t>
            </a:r>
            <a:endParaRPr lang="en-US" altLang="ja-JP" sz="2275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2275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275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図形を右クリック→テキストの編集</a:t>
            </a:r>
          </a:p>
        </p:txBody>
      </p:sp>
    </p:spTree>
    <p:extLst>
      <p:ext uri="{BB962C8B-B14F-4D97-AF65-F5344CB8AC3E}">
        <p14:creationId xmlns:p14="http://schemas.microsoft.com/office/powerpoint/2010/main" val="3555452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6F9DE20-A272-26A9-7363-A2EDDC45C769}"/>
              </a:ext>
            </a:extLst>
          </p:cNvPr>
          <p:cNvSpPr txBox="1"/>
          <p:nvPr/>
        </p:nvSpPr>
        <p:spPr>
          <a:xfrm>
            <a:off x="689009" y="1902649"/>
            <a:ext cx="1018227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50" dirty="0"/>
              <a:t>図形</a:t>
            </a:r>
          </a:p>
        </p:txBody>
      </p:sp>
      <p:sp>
        <p:nvSpPr>
          <p:cNvPr id="10" name="ハート 9">
            <a:extLst>
              <a:ext uri="{FF2B5EF4-FFF2-40B4-BE49-F238E27FC236}">
                <a16:creationId xmlns:a16="http://schemas.microsoft.com/office/drawing/2014/main" id="{3D05D09A-E4E1-A3F3-60F5-6CD677B1B607}"/>
              </a:ext>
            </a:extLst>
          </p:cNvPr>
          <p:cNvSpPr/>
          <p:nvPr/>
        </p:nvSpPr>
        <p:spPr>
          <a:xfrm>
            <a:off x="2099491" y="2098308"/>
            <a:ext cx="2115638" cy="2021305"/>
          </a:xfrm>
          <a:prstGeom prst="hear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63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A8A29445-67BA-B90A-5D35-EE4C7E820352}"/>
              </a:ext>
            </a:extLst>
          </p:cNvPr>
          <p:cNvSpPr/>
          <p:nvPr/>
        </p:nvSpPr>
        <p:spPr>
          <a:xfrm>
            <a:off x="4706977" y="2618071"/>
            <a:ext cx="1309036" cy="98177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AF46A07-BE41-C2A3-3647-F0CD6F11D86E}"/>
              </a:ext>
            </a:extLst>
          </p:cNvPr>
          <p:cNvSpPr txBox="1"/>
          <p:nvPr/>
        </p:nvSpPr>
        <p:spPr>
          <a:xfrm>
            <a:off x="286753" y="168228"/>
            <a:ext cx="8955505" cy="919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0"/>
              </a:lnSpc>
            </a:pPr>
            <a:r>
              <a:rPr kumimoji="1" lang="ja-JP" altLang="en-US" sz="4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画像を入れる</a:t>
            </a: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ことができる</a:t>
            </a:r>
          </a:p>
        </p:txBody>
      </p:sp>
      <p:sp>
        <p:nvSpPr>
          <p:cNvPr id="16" name="ハート 15">
            <a:extLst>
              <a:ext uri="{FF2B5EF4-FFF2-40B4-BE49-F238E27FC236}">
                <a16:creationId xmlns:a16="http://schemas.microsoft.com/office/drawing/2014/main" id="{5CB5F1BC-147C-1231-BE2E-BB58DC6CCCA4}"/>
              </a:ext>
            </a:extLst>
          </p:cNvPr>
          <p:cNvSpPr/>
          <p:nvPr/>
        </p:nvSpPr>
        <p:spPr>
          <a:xfrm>
            <a:off x="6507862" y="2098308"/>
            <a:ext cx="2212626" cy="2021305"/>
          </a:xfrm>
          <a:prstGeom prst="heart">
            <a:avLst/>
          </a:prstGeom>
          <a:blipFill>
            <a:blip r:embed="rId2">
              <a:extLs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 l="-1855" r="-1855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63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BB3C8F9-F677-8343-1D31-133FEF73ABB8}"/>
              </a:ext>
            </a:extLst>
          </p:cNvPr>
          <p:cNvSpPr txBox="1"/>
          <p:nvPr/>
        </p:nvSpPr>
        <p:spPr>
          <a:xfrm>
            <a:off x="1914077" y="4584520"/>
            <a:ext cx="6894836" cy="184281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275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図形をコピー</a:t>
            </a:r>
            <a:endParaRPr lang="en-US" altLang="ja-JP" sz="2275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275" dirty="0">
                <a:latin typeface="メイリオ" panose="020B0604030504040204" pitchFamily="50" charset="-128"/>
                <a:ea typeface="メイリオ" panose="020B0604030504040204" pitchFamily="50" charset="-128"/>
              </a:rPr>
              <a:t>→右クリック</a:t>
            </a:r>
            <a:endParaRPr lang="en-US" altLang="ja-JP" sz="2275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275" dirty="0">
                <a:latin typeface="メイリオ" panose="020B0604030504040204" pitchFamily="50" charset="-128"/>
                <a:ea typeface="メイリオ" panose="020B0604030504040204" pitchFamily="50" charset="-128"/>
              </a:rPr>
              <a:t>→図形の書式設定</a:t>
            </a:r>
            <a:endParaRPr lang="en-US" altLang="ja-JP" sz="2275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275" dirty="0">
                <a:latin typeface="メイリオ" panose="020B0604030504040204" pitchFamily="50" charset="-128"/>
                <a:ea typeface="メイリオ" panose="020B0604030504040204" pitchFamily="50" charset="-128"/>
              </a:rPr>
              <a:t>→図またはテクスチュアー</a:t>
            </a:r>
            <a:endParaRPr lang="en-US" altLang="ja-JP" sz="2275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275" dirty="0">
                <a:latin typeface="メイリオ" panose="020B0604030504040204" pitchFamily="50" charset="-128"/>
                <a:ea typeface="メイリオ" panose="020B0604030504040204" pitchFamily="50" charset="-128"/>
              </a:rPr>
              <a:t>→挿入する　→クリップボード　→オンライン画像</a:t>
            </a:r>
          </a:p>
        </p:txBody>
      </p:sp>
    </p:spTree>
    <p:extLst>
      <p:ext uri="{BB962C8B-B14F-4D97-AF65-F5344CB8AC3E}">
        <p14:creationId xmlns:p14="http://schemas.microsoft.com/office/powerpoint/2010/main" val="505992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578BB-CBA8-B993-4E49-A7A00131D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楕円 6">
            <a:extLst>
              <a:ext uri="{FF2B5EF4-FFF2-40B4-BE49-F238E27FC236}">
                <a16:creationId xmlns:a16="http://schemas.microsoft.com/office/drawing/2014/main" id="{7A01C2BC-9B71-1447-B0B8-96198F6DB958}"/>
              </a:ext>
            </a:extLst>
          </p:cNvPr>
          <p:cNvSpPr/>
          <p:nvPr/>
        </p:nvSpPr>
        <p:spPr>
          <a:xfrm>
            <a:off x="1484452" y="1441932"/>
            <a:ext cx="1805673" cy="1815889"/>
          </a:xfrm>
          <a:prstGeom prst="ellipse">
            <a:avLst/>
          </a:prstGeom>
          <a:blipFill dpi="0" rotWithShape="1">
            <a:blip r:embed="rId2"/>
            <a:srcRect/>
            <a:stretch>
              <a:fillRect l="-1855" r="-1855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63" dirty="0"/>
          </a:p>
        </p:txBody>
      </p:sp>
      <p:sp>
        <p:nvSpPr>
          <p:cNvPr id="10" name="ハート 9">
            <a:extLst>
              <a:ext uri="{FF2B5EF4-FFF2-40B4-BE49-F238E27FC236}">
                <a16:creationId xmlns:a16="http://schemas.microsoft.com/office/drawing/2014/main" id="{2DE3D00D-74E4-C20B-D060-E3EDF3D6C877}"/>
              </a:ext>
            </a:extLst>
          </p:cNvPr>
          <p:cNvSpPr/>
          <p:nvPr/>
        </p:nvSpPr>
        <p:spPr>
          <a:xfrm>
            <a:off x="1484452" y="3917625"/>
            <a:ext cx="2115638" cy="2021305"/>
          </a:xfrm>
          <a:prstGeom prst="hear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63"/>
          </a:p>
        </p:txBody>
      </p:sp>
      <p:sp>
        <p:nvSpPr>
          <p:cNvPr id="13" name="ハート 12">
            <a:extLst>
              <a:ext uri="{FF2B5EF4-FFF2-40B4-BE49-F238E27FC236}">
                <a16:creationId xmlns:a16="http://schemas.microsoft.com/office/drawing/2014/main" id="{2B53E8DB-9C71-0A75-CE4C-2187CEC63EF8}"/>
              </a:ext>
            </a:extLst>
          </p:cNvPr>
          <p:cNvSpPr/>
          <p:nvPr/>
        </p:nvSpPr>
        <p:spPr>
          <a:xfrm>
            <a:off x="8102170" y="5368622"/>
            <a:ext cx="1375676" cy="1214394"/>
          </a:xfrm>
          <a:prstGeom prst="heart">
            <a:avLst/>
          </a:prstGeom>
          <a:blipFill>
            <a:blip r:embed="rId2"/>
            <a:stretch>
              <a:fillRect l="-2123" r="-2123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63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A765DF3E-8329-E59B-15FB-5336B55B81CB}"/>
              </a:ext>
            </a:extLst>
          </p:cNvPr>
          <p:cNvSpPr/>
          <p:nvPr/>
        </p:nvSpPr>
        <p:spPr>
          <a:xfrm>
            <a:off x="6847850" y="5588342"/>
            <a:ext cx="952902" cy="7011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0C42845-BD6D-5436-CD2F-BBF25D54145F}"/>
              </a:ext>
            </a:extLst>
          </p:cNvPr>
          <p:cNvSpPr txBox="1"/>
          <p:nvPr/>
        </p:nvSpPr>
        <p:spPr>
          <a:xfrm>
            <a:off x="254247" y="94393"/>
            <a:ext cx="8079606" cy="919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0"/>
              </a:lnSpc>
            </a:pP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書式だけを</a:t>
            </a:r>
            <a:r>
              <a:rPr kumimoji="1" lang="ja-JP" altLang="en-US" sz="4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コピー貼り付け</a:t>
            </a: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できる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8DE3792-6489-9D0E-2F86-6C1DA2162E92}"/>
              </a:ext>
            </a:extLst>
          </p:cNvPr>
          <p:cNvSpPr txBox="1"/>
          <p:nvPr/>
        </p:nvSpPr>
        <p:spPr>
          <a:xfrm>
            <a:off x="3873346" y="1697929"/>
            <a:ext cx="3797432" cy="919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0"/>
              </a:lnSpc>
            </a:pPr>
            <a:r>
              <a:rPr kumimoji="1" lang="en-US" altLang="ja-JP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Ctrl</a:t>
            </a: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＋</a:t>
            </a:r>
            <a:r>
              <a:rPr kumimoji="1" lang="en-US" altLang="ja-JP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Shift</a:t>
            </a: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＋</a:t>
            </a:r>
            <a:r>
              <a:rPr kumimoji="1" lang="en-US" altLang="ja-JP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C</a:t>
            </a:r>
            <a:endParaRPr kumimoji="1" lang="ja-JP" altLang="en-US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DC57766-E49B-8478-9E4E-9E07FBDBD5C4}"/>
              </a:ext>
            </a:extLst>
          </p:cNvPr>
          <p:cNvSpPr txBox="1"/>
          <p:nvPr/>
        </p:nvSpPr>
        <p:spPr>
          <a:xfrm>
            <a:off x="3899126" y="4008795"/>
            <a:ext cx="3797432" cy="919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0"/>
              </a:lnSpc>
            </a:pPr>
            <a:r>
              <a:rPr kumimoji="1" lang="en-US" altLang="ja-JP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Ctrl</a:t>
            </a: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＋</a:t>
            </a:r>
            <a:r>
              <a:rPr kumimoji="1" lang="en-US" altLang="ja-JP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Shift</a:t>
            </a:r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＋</a:t>
            </a:r>
            <a:r>
              <a:rPr kumimoji="1" lang="en-US" altLang="ja-JP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V</a:t>
            </a:r>
            <a:endParaRPr kumimoji="1" lang="ja-JP" altLang="en-US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7017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A426F2E-48A8-C190-FD36-2793A9C1E1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27956"/>
          <a:stretch/>
        </p:blipFill>
        <p:spPr>
          <a:xfrm>
            <a:off x="5996296" y="1564723"/>
            <a:ext cx="3114375" cy="2997674"/>
          </a:xfrm>
          <a:prstGeom prst="ellipse">
            <a:avLst/>
          </a:prstGeom>
        </p:spPr>
      </p:pic>
      <p:sp>
        <p:nvSpPr>
          <p:cNvPr id="7" name="楕円 6">
            <a:extLst>
              <a:ext uri="{FF2B5EF4-FFF2-40B4-BE49-F238E27FC236}">
                <a16:creationId xmlns:a16="http://schemas.microsoft.com/office/drawing/2014/main" id="{051028A9-1A79-680A-C1B9-14253856BFAB}"/>
              </a:ext>
            </a:extLst>
          </p:cNvPr>
          <p:cNvSpPr/>
          <p:nvPr/>
        </p:nvSpPr>
        <p:spPr>
          <a:xfrm>
            <a:off x="1794304" y="1564723"/>
            <a:ext cx="2876944" cy="2876944"/>
          </a:xfrm>
          <a:prstGeom prst="ellipse">
            <a:avLst/>
          </a:prstGeom>
          <a:blipFill dpi="0" rotWithShape="1">
            <a:blip r:embed="rId4"/>
            <a:srcRect/>
            <a:stretch>
              <a:fillRect l="-1855" r="-1855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63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6F9DE20-A272-26A9-7363-A2EDDC45C769}"/>
              </a:ext>
            </a:extLst>
          </p:cNvPr>
          <p:cNvSpPr txBox="1"/>
          <p:nvPr/>
        </p:nvSpPr>
        <p:spPr>
          <a:xfrm>
            <a:off x="776077" y="1505311"/>
            <a:ext cx="1018227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50" dirty="0"/>
              <a:t>図形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9FE4533-E5E4-018F-830A-300173B1CD40}"/>
              </a:ext>
            </a:extLst>
          </p:cNvPr>
          <p:cNvSpPr txBox="1"/>
          <p:nvPr/>
        </p:nvSpPr>
        <p:spPr>
          <a:xfrm>
            <a:off x="5518493" y="1268488"/>
            <a:ext cx="601447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50" dirty="0"/>
              <a:t>図</a:t>
            </a:r>
          </a:p>
        </p:txBody>
      </p:sp>
      <p:pic>
        <p:nvPicPr>
          <p:cNvPr id="12" name="図 11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86FCD5A8-5FA9-BB94-DD4D-936A24D97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518" y="5073645"/>
            <a:ext cx="3011101" cy="12770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4" name="図 13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7117224B-FDC5-B50A-BD40-F8A8D73E98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4849" y="5073645"/>
            <a:ext cx="1368755" cy="118625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4B151AA2-0E6B-6EDB-FFC4-410ACB5FD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0214" y="220934"/>
            <a:ext cx="4421405" cy="815439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ja-JP" altLang="en-US" sz="32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どこで違いがわかる？</a:t>
            </a:r>
          </a:p>
        </p:txBody>
      </p:sp>
    </p:spTree>
    <p:extLst>
      <p:ext uri="{BB962C8B-B14F-4D97-AF65-F5344CB8AC3E}">
        <p14:creationId xmlns:p14="http://schemas.microsoft.com/office/powerpoint/2010/main" val="1492336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0A98A-E8CF-4922-556B-F5417D375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8B925F3-A21B-F0B8-81DF-CB25A6D3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27956"/>
          <a:stretch/>
        </p:blipFill>
        <p:spPr>
          <a:xfrm>
            <a:off x="6010460" y="563375"/>
            <a:ext cx="3114375" cy="2997674"/>
          </a:xfrm>
          <a:prstGeom prst="ellipse">
            <a:avLst/>
          </a:prstGeom>
        </p:spPr>
      </p:pic>
      <p:sp>
        <p:nvSpPr>
          <p:cNvPr id="7" name="楕円 6">
            <a:extLst>
              <a:ext uri="{FF2B5EF4-FFF2-40B4-BE49-F238E27FC236}">
                <a16:creationId xmlns:a16="http://schemas.microsoft.com/office/drawing/2014/main" id="{D7AE9CDB-B9BC-C3BE-EAA6-B5CFF1413D5A}"/>
              </a:ext>
            </a:extLst>
          </p:cNvPr>
          <p:cNvSpPr/>
          <p:nvPr/>
        </p:nvSpPr>
        <p:spPr>
          <a:xfrm>
            <a:off x="1747315" y="623740"/>
            <a:ext cx="2876944" cy="2876944"/>
          </a:xfrm>
          <a:prstGeom prst="ellipse">
            <a:avLst/>
          </a:prstGeom>
          <a:blipFill dpi="0" rotWithShape="1">
            <a:blip r:embed="rId4"/>
            <a:srcRect/>
            <a:stretch>
              <a:fillRect l="-1855" r="-1855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63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87FA388-83FD-B535-0AA1-652D772C406A}"/>
              </a:ext>
            </a:extLst>
          </p:cNvPr>
          <p:cNvSpPr txBox="1"/>
          <p:nvPr/>
        </p:nvSpPr>
        <p:spPr>
          <a:xfrm>
            <a:off x="701513" y="860563"/>
            <a:ext cx="1018227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50" dirty="0"/>
              <a:t>図形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80711D3-0CD8-D0B9-6368-60309BA15D3C}"/>
              </a:ext>
            </a:extLst>
          </p:cNvPr>
          <p:cNvSpPr txBox="1"/>
          <p:nvPr/>
        </p:nvSpPr>
        <p:spPr>
          <a:xfrm>
            <a:off x="5355557" y="860563"/>
            <a:ext cx="601447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50" dirty="0"/>
              <a:t>図</a:t>
            </a:r>
          </a:p>
        </p:txBody>
      </p:sp>
      <p:sp>
        <p:nvSpPr>
          <p:cNvPr id="15" name="タイトル 1">
            <a:extLst>
              <a:ext uri="{FF2B5EF4-FFF2-40B4-BE49-F238E27FC236}">
                <a16:creationId xmlns:a16="http://schemas.microsoft.com/office/drawing/2014/main" id="{6C6B1E3E-EB1D-8AAF-ED19-E63E1CF25C4C}"/>
              </a:ext>
            </a:extLst>
          </p:cNvPr>
          <p:cNvSpPr txBox="1">
            <a:spLocks/>
          </p:cNvSpPr>
          <p:nvPr/>
        </p:nvSpPr>
        <p:spPr>
          <a:xfrm>
            <a:off x="482104" y="4316277"/>
            <a:ext cx="2417521" cy="8154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Alt</a:t>
            </a:r>
            <a:r>
              <a:rPr lang="ja-JP" altLang="en-US" sz="32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＋</a:t>
            </a:r>
            <a:r>
              <a:rPr lang="en-US" altLang="ja-JP" sz="32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F10</a:t>
            </a:r>
            <a:r>
              <a:rPr lang="ja-JP" altLang="en-US" sz="32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</a:t>
            </a:r>
          </a:p>
        </p:txBody>
      </p:sp>
      <p:pic>
        <p:nvPicPr>
          <p:cNvPr id="17" name="図 16" descr="テーブル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29E0A190-4949-70D7-74D5-66242D6BF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3789" y="3864714"/>
            <a:ext cx="1926102" cy="2534004"/>
          </a:xfrm>
          <a:prstGeom prst="rect">
            <a:avLst/>
          </a:prstGeom>
        </p:spPr>
      </p:pic>
      <p:pic>
        <p:nvPicPr>
          <p:cNvPr id="19" name="図 18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93AB4FEF-9CD6-4BCC-D2FF-BE4D2DCEC1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5811" y="3864714"/>
            <a:ext cx="1952898" cy="253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11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C4ECE99-1E67-70B7-6E04-31D140B8F9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27956"/>
          <a:stretch/>
        </p:blipFill>
        <p:spPr>
          <a:xfrm>
            <a:off x="1625987" y="1742053"/>
            <a:ext cx="2356920" cy="2268602"/>
          </a:xfrm>
          <a:prstGeom prst="ellipse">
            <a:avLst/>
          </a:prstGeom>
        </p:spPr>
      </p:pic>
      <p:sp>
        <p:nvSpPr>
          <p:cNvPr id="4" name="楕円 3">
            <a:extLst>
              <a:ext uri="{FF2B5EF4-FFF2-40B4-BE49-F238E27FC236}">
                <a16:creationId xmlns:a16="http://schemas.microsoft.com/office/drawing/2014/main" id="{B0D917C4-96C3-E79A-81A9-6CC8755B8775}"/>
              </a:ext>
            </a:extLst>
          </p:cNvPr>
          <p:cNvSpPr/>
          <p:nvPr/>
        </p:nvSpPr>
        <p:spPr>
          <a:xfrm>
            <a:off x="5923095" y="1630015"/>
            <a:ext cx="2516743" cy="251674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63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79588D2-D161-D893-3FD6-49E42CBA6967}"/>
              </a:ext>
            </a:extLst>
          </p:cNvPr>
          <p:cNvSpPr txBox="1"/>
          <p:nvPr/>
        </p:nvSpPr>
        <p:spPr>
          <a:xfrm>
            <a:off x="1265120" y="4563953"/>
            <a:ext cx="4031873" cy="201593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5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図をコピー</a:t>
            </a:r>
            <a:endParaRPr lang="en-US" altLang="ja-JP" sz="25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5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→青い丸を右クリック</a:t>
            </a:r>
            <a:endParaRPr lang="en-US" altLang="ja-JP" sz="25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5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→図形の書式設定</a:t>
            </a:r>
            <a:endParaRPr lang="en-US" altLang="ja-JP" sz="25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5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→図またはテクスチュアー</a:t>
            </a:r>
            <a:endParaRPr lang="en-US" altLang="ja-JP" sz="25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5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→クリップボード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ADF7D67-0CFC-EB17-B954-80A9F7834D7C}"/>
              </a:ext>
            </a:extLst>
          </p:cNvPr>
          <p:cNvSpPr txBox="1"/>
          <p:nvPr/>
        </p:nvSpPr>
        <p:spPr>
          <a:xfrm>
            <a:off x="265497" y="173092"/>
            <a:ext cx="579842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6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図を図形にする</a:t>
            </a:r>
          </a:p>
        </p:txBody>
      </p:sp>
    </p:spTree>
    <p:extLst>
      <p:ext uri="{BB962C8B-B14F-4D97-AF65-F5344CB8AC3E}">
        <p14:creationId xmlns:p14="http://schemas.microsoft.com/office/powerpoint/2010/main" val="38065935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123</TotalTime>
  <Words>347</Words>
  <Application>Microsoft Office PowerPoint</Application>
  <PresentationFormat>A4 210 x 297 mm</PresentationFormat>
  <Paragraphs>112</Paragraphs>
  <Slides>27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27</vt:i4>
      </vt:variant>
    </vt:vector>
  </HeadingPairs>
  <TitlesOfParts>
    <vt:vector size="38" baseType="lpstr">
      <vt:lpstr>AR PＰＯＰ５H</vt:lpstr>
      <vt:lpstr>AR Pゴシック体S</vt:lpstr>
      <vt:lpstr>HGP明朝E</vt:lpstr>
      <vt:lpstr>HG丸ｺﾞｼｯｸM-PRO</vt:lpstr>
      <vt:lpstr>ＭＳ 明朝</vt:lpstr>
      <vt:lpstr>Noto Serif JP</vt:lpstr>
      <vt:lpstr>メイリオ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どこで違いがわかる？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図形と図の違い</dc:title>
  <dc:creator>保 藤田</dc:creator>
  <cp:lastModifiedBy>保 藤田</cp:lastModifiedBy>
  <cp:revision>10</cp:revision>
  <dcterms:created xsi:type="dcterms:W3CDTF">2024-01-21T12:24:52Z</dcterms:created>
  <dcterms:modified xsi:type="dcterms:W3CDTF">2025-12-14T21:17:56Z</dcterms:modified>
</cp:coreProperties>
</file>